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1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F8F30-D1F2-42AF-9D4F-7A4FE3D10086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1AA753-2115-42A7-9835-DA5B5DCAF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807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32947517-E177-47FA-A6D3-70EEA017BBB1}" type="datetime1">
              <a:rPr lang="en-US" smtClean="0"/>
              <a:t>2/21/2021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r>
              <a:rPr lang="en-US" smtClean="0"/>
              <a:t>STC_agenda_DIT_A.S_Rev020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4949-F9E8-49E2-A959-4E1D27B8F4C3}" type="datetime1">
              <a:rPr lang="en-US" smtClean="0"/>
              <a:t>2/21/2021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STC_agenda_DIT_A.S_Rev020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691D8-9110-4DC3-ACD1-1ACA5422AC90}" type="datetime1">
              <a:rPr lang="en-US" smtClean="0"/>
              <a:t>2/21/2021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STC_agenda_DIT_A.S_Rev020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25902-7134-440F-BD5B-C4C014572024}" type="datetime1">
              <a:rPr lang="en-US" smtClean="0"/>
              <a:t>2/21/2021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STC_agenda_DIT_A.S_Rev020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664A5A38-59E2-4518-9356-1F78F309FBE1}" type="datetime1">
              <a:rPr lang="en-US" smtClean="0"/>
              <a:t>2/21/2021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r>
              <a:rPr lang="en-US" smtClean="0"/>
              <a:t>STC_agenda_DIT_A.S_Rev020</a:t>
            </a:r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45C55-0BF6-456C-A23A-705F6C170E2D}" type="datetime1">
              <a:rPr lang="en-US" smtClean="0"/>
              <a:t>2/21/2021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STC_agenda_DIT_A.S_Rev020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15A69-EB3E-4EBA-9EE1-2EE8086A666A}" type="datetime1">
              <a:rPr lang="en-US" smtClean="0"/>
              <a:t>2/21/2021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STC_agenda_DIT_A.S_Rev020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33C20-FFAE-43CC-AD99-27704B7D984C}" type="datetime1">
              <a:rPr lang="en-US" smtClean="0"/>
              <a:t>2/21/2021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STC_agenda_DIT_A.S_Rev020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0C96C-BA27-4868-BD59-4ABCE3B0405F}" type="datetime1">
              <a:rPr lang="en-US" smtClean="0"/>
              <a:t>2/21/2021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STC_agenda_DIT_A.S_Rev020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2F1C-3355-4E78-B3F0-57F7418C1711}" type="datetime1">
              <a:rPr lang="en-US" smtClean="0"/>
              <a:t>2/21/2021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STC_agenda_DIT_A.S_Rev020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43A2-272D-41BD-9E47-E421857D0D00}" type="datetime1">
              <a:rPr lang="en-US" smtClean="0"/>
              <a:t>2/21/2021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STC_agenda_DIT_A.S_Rev020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8935918-7131-4FF1-A20A-94111267316C}" type="datetime1">
              <a:rPr lang="en-US" smtClean="0"/>
              <a:t>2/21/2021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STC_agenda_DIT_A.S_Rev020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1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r" defTabSz="914400" rtl="1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r" defTabSz="914400" rtl="1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r" defTabSz="914400" rtl="1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r" defTabSz="914400" rtl="1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r" defTabSz="914400" rtl="1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r" defTabSz="914400" rtl="1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r" defTabSz="914400" rtl="1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r" defTabSz="914400" rtl="1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53400" cy="5715000"/>
          </a:xfrm>
        </p:spPr>
        <p:txBody>
          <a:bodyPr/>
          <a:lstStyle/>
          <a:p>
            <a:pPr algn="ctr" rtl="0"/>
            <a:r>
              <a:rPr lang="en-US" dirty="0" smtClean="0"/>
              <a:t>    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Rig </a:t>
            </a:r>
            <a:r>
              <a:rPr lang="en-US" sz="3200" b="1" dirty="0">
                <a:latin typeface="Aharoni" pitchFamily="2" charset="-79"/>
                <a:cs typeface="Aharoni" pitchFamily="2" charset="-79"/>
              </a:rPr>
              <a:t>Inspection 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b="1" dirty="0">
                <a:latin typeface="Aharoni" pitchFamily="2" charset="-79"/>
                <a:cs typeface="Aharoni" pitchFamily="2" charset="-79"/>
              </a:rPr>
              <a:t>and 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Maintenance Workshop 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(RIW)</a:t>
            </a:r>
            <a:r>
              <a:rPr lang="ar-EG" sz="2800" b="1" dirty="0" smtClean="0">
                <a:latin typeface="Aharoni" pitchFamily="2" charset="-79"/>
              </a:rPr>
              <a:t/>
            </a:r>
            <a:br>
              <a:rPr lang="ar-EG" sz="2800" b="1" dirty="0" smtClean="0">
                <a:latin typeface="Aharoni" pitchFamily="2" charset="-79"/>
              </a:rPr>
            </a:br>
            <a:r>
              <a:rPr lang="en-US" sz="2800" b="1" dirty="0">
                <a:latin typeface="Aharoni" pitchFamily="2" charset="-79"/>
              </a:rPr>
              <a:t/>
            </a:r>
            <a:br>
              <a:rPr lang="en-US" sz="2800" b="1" dirty="0">
                <a:latin typeface="Aharoni" pitchFamily="2" charset="-79"/>
              </a:rPr>
            </a:br>
            <a:r>
              <a:rPr lang="en-US" sz="2800" b="1" dirty="0" smtClean="0">
                <a:latin typeface="Aharoni" pitchFamily="2" charset="-79"/>
              </a:rPr>
              <a:t>                    </a:t>
            </a:r>
            <a:r>
              <a:rPr lang="en-US" sz="2800" b="1" dirty="0" smtClean="0">
                <a:latin typeface="Aharoni" pitchFamily="2" charset="-79"/>
                <a:cs typeface="Aharoni" pitchFamily="2" charset="-79"/>
              </a:rPr>
              <a:t>Drilling </a:t>
            </a:r>
            <a:r>
              <a:rPr lang="ar-EG" sz="2800" b="1" dirty="0" smtClean="0">
                <a:latin typeface="Aharoni" pitchFamily="2" charset="-79"/>
                <a:cs typeface="Aharoni" pitchFamily="2" charset="-79"/>
              </a:rPr>
              <a:t> &amp;</a:t>
            </a:r>
            <a:r>
              <a:rPr lang="en-US" sz="2800" b="1" dirty="0" smtClean="0">
                <a:latin typeface="Aharoni" pitchFamily="2" charset="-79"/>
                <a:cs typeface="Aharoni" pitchFamily="2" charset="-79"/>
              </a:rPr>
              <a:t>Workover</a:t>
            </a:r>
            <a:r>
              <a:rPr lang="ar-EG" sz="2800" b="1" dirty="0" smtClean="0">
                <a:latin typeface="Aharoni" pitchFamily="2" charset="-79"/>
              </a:rPr>
              <a:t/>
            </a:r>
            <a:br>
              <a:rPr lang="ar-EG" sz="2800" b="1" dirty="0" smtClean="0">
                <a:latin typeface="Aharoni" pitchFamily="2" charset="-79"/>
              </a:rPr>
            </a:br>
            <a:r>
              <a:rPr lang="en-US" sz="2800" b="1" dirty="0" smtClean="0">
                <a:latin typeface="Aharoni" pitchFamily="2" charset="-79"/>
              </a:rPr>
              <a:t/>
            </a:r>
            <a:br>
              <a:rPr lang="en-US" sz="2800" b="1" dirty="0" smtClean="0">
                <a:latin typeface="Aharoni" pitchFamily="2" charset="-79"/>
              </a:rPr>
            </a:br>
            <a:r>
              <a:rPr lang="en-US" b="1" dirty="0">
                <a:latin typeface="Aharoni" pitchFamily="2" charset="-79"/>
              </a:rPr>
              <a:t/>
            </a:r>
            <a:br>
              <a:rPr lang="en-US" b="1" dirty="0">
                <a:latin typeface="Aharoni" pitchFamily="2" charset="-79"/>
              </a:rPr>
            </a:br>
            <a:r>
              <a:rPr lang="ar-EG" dirty="0"/>
              <a:t/>
            </a:r>
            <a:br>
              <a:rPr lang="ar-EG" dirty="0"/>
            </a:br>
            <a:endParaRPr lang="ar-EG" dirty="0">
              <a:solidFill>
                <a:srgbClr val="0000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>
          <a:xfrm>
            <a:off x="228600" y="6400800"/>
            <a:ext cx="2820987" cy="152400"/>
          </a:xfrm>
        </p:spPr>
        <p:txBody>
          <a:bodyPr/>
          <a:lstStyle/>
          <a:p>
            <a:r>
              <a:rPr lang="en-US" sz="1600" dirty="0" smtClean="0"/>
              <a:t>STC_agenda_DIT_A.S_Rev020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787626"/>
            <a:ext cx="1510509" cy="985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88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381000"/>
            <a:ext cx="7924800" cy="32316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u="sng" dirty="0"/>
              <a:t>Course Objectives :</a:t>
            </a:r>
          </a:p>
          <a:p>
            <a:pPr marL="342900" indent="-342900">
              <a:buFont typeface="+mj-lt"/>
              <a:buAutoNum type="arabicParenR"/>
            </a:pPr>
            <a:r>
              <a:rPr lang="en-US" dirty="0"/>
              <a:t>Independently carry out a basic </a:t>
            </a:r>
            <a:r>
              <a:rPr lang="en-US" dirty="0">
                <a:solidFill>
                  <a:srgbClr val="FF0000"/>
                </a:solidFill>
                <a:cs typeface="+mj-cs"/>
              </a:rPr>
              <a:t>(visual) </a:t>
            </a:r>
            <a:r>
              <a:rPr lang="en-US" dirty="0"/>
              <a:t>rig inspection.</a:t>
            </a:r>
          </a:p>
          <a:p>
            <a:pPr marL="342900" indent="-342900">
              <a:buFont typeface="+mj-lt"/>
              <a:buAutoNum type="arabicParenR"/>
            </a:pPr>
            <a:r>
              <a:rPr lang="en-US" dirty="0"/>
              <a:t>Describe the main inspection criteria for major equipment.</a:t>
            </a:r>
          </a:p>
          <a:p>
            <a:pPr marL="342900" indent="-342900">
              <a:buFont typeface="+mj-lt"/>
              <a:buAutoNum type="arabicParenR"/>
            </a:pPr>
            <a:r>
              <a:rPr lang="en-US" dirty="0"/>
              <a:t>Identify major items that have an </a:t>
            </a:r>
            <a:r>
              <a:rPr lang="en-US" dirty="0">
                <a:solidFill>
                  <a:srgbClr val="FF0000"/>
                </a:solidFill>
                <a:cs typeface="+mj-cs"/>
              </a:rPr>
              <a:t>impact</a:t>
            </a:r>
            <a:r>
              <a:rPr lang="en-US" dirty="0"/>
              <a:t> on the safety and operation of a rig.</a:t>
            </a:r>
          </a:p>
          <a:p>
            <a:pPr marL="342900" indent="-342900">
              <a:buFont typeface="+mj-lt"/>
              <a:buAutoNum type="arabicParenR"/>
            </a:pPr>
            <a:r>
              <a:rPr lang="en-US" dirty="0"/>
              <a:t>Recognize the indicators of the </a:t>
            </a:r>
            <a:r>
              <a:rPr lang="en-US" dirty="0">
                <a:solidFill>
                  <a:srgbClr val="FF0000"/>
                </a:solidFill>
                <a:cs typeface="+mj-cs"/>
              </a:rPr>
              <a:t>overall condition</a:t>
            </a:r>
            <a:r>
              <a:rPr lang="en-US" dirty="0"/>
              <a:t> of a drilling rig.</a:t>
            </a:r>
          </a:p>
          <a:p>
            <a:pPr marL="342900" indent="-342900">
              <a:buFont typeface="+mj-lt"/>
              <a:buAutoNum type="arabicParenR"/>
            </a:pPr>
            <a:r>
              <a:rPr lang="en-US" dirty="0">
                <a:solidFill>
                  <a:srgbClr val="FF0000"/>
                </a:solidFill>
                <a:cs typeface="+mj-cs"/>
              </a:rPr>
              <a:t>List</a:t>
            </a:r>
            <a:r>
              <a:rPr lang="en-US" dirty="0"/>
              <a:t> the relevant standards (such as API) and their implications for drilling equipment.</a:t>
            </a:r>
          </a:p>
          <a:p>
            <a:pPr marL="342900" indent="-342900">
              <a:buFont typeface="+mj-lt"/>
              <a:buAutoNum type="arabicParenR"/>
            </a:pPr>
            <a:r>
              <a:rPr lang="en-US" dirty="0"/>
              <a:t>Understand the basics of </a:t>
            </a:r>
            <a:r>
              <a:rPr lang="en-US" dirty="0">
                <a:solidFill>
                  <a:srgbClr val="FF0000"/>
                </a:solidFill>
                <a:cs typeface="+mj-cs"/>
              </a:rPr>
              <a:t>EX equipment </a:t>
            </a:r>
            <a:r>
              <a:rPr lang="en-US" dirty="0"/>
              <a:t>installed in hazardous areas.</a:t>
            </a:r>
          </a:p>
          <a:p>
            <a:pPr marL="342900" indent="-342900">
              <a:buFont typeface="+mj-lt"/>
              <a:buAutoNum type="arabicParenR"/>
            </a:pPr>
            <a:r>
              <a:rPr lang="en-US" dirty="0"/>
              <a:t>Evaluate </a:t>
            </a:r>
            <a:r>
              <a:rPr lang="en-US" dirty="0">
                <a:solidFill>
                  <a:srgbClr val="FF0000"/>
                </a:solidFill>
                <a:cs typeface="+mj-cs"/>
              </a:rPr>
              <a:t>basic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cs typeface="+mj-cs"/>
              </a:rPr>
              <a:t>maintenance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  <a:cs typeface="+mj-cs"/>
              </a:rPr>
              <a:t>inspection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cs typeface="+mj-cs"/>
              </a:rPr>
              <a:t>procedures</a:t>
            </a:r>
            <a:r>
              <a:rPr lang="en-US" dirty="0"/>
              <a:t> on the rig to identify compliance with good working</a:t>
            </a:r>
          </a:p>
          <a:p>
            <a:pPr marL="342900" indent="-342900">
              <a:buFont typeface="+mj-lt"/>
              <a:buAutoNum type="arabicParenR"/>
            </a:pPr>
            <a:r>
              <a:rPr lang="en-US" dirty="0"/>
              <a:t>practices and industry </a:t>
            </a:r>
            <a:r>
              <a:rPr lang="en-US" dirty="0">
                <a:solidFill>
                  <a:srgbClr val="FF0000"/>
                </a:solidFill>
                <a:cs typeface="+mj-cs"/>
              </a:rPr>
              <a:t>standards</a:t>
            </a:r>
            <a:endParaRPr lang="ar-EG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228600" y="6324600"/>
            <a:ext cx="2820987" cy="152400"/>
          </a:xfrm>
        </p:spPr>
        <p:txBody>
          <a:bodyPr/>
          <a:lstStyle/>
          <a:p>
            <a:r>
              <a:rPr lang="en-US" sz="1600" dirty="0" smtClean="0"/>
              <a:t>STC_agenda_DIT_A.S_Rev020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855113"/>
            <a:ext cx="1704457" cy="985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16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304800"/>
            <a:ext cx="8001000" cy="57246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400" b="1" u="sng" dirty="0"/>
              <a:t>Course Description: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dirty="0" smtClean="0"/>
              <a:t>RIW </a:t>
            </a:r>
            <a:r>
              <a:rPr lang="en-US" dirty="0"/>
              <a:t>consists of four days of interactive classroom sessions 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order to ensure optimum performance for your rig, reduce downtime </a:t>
            </a:r>
            <a:r>
              <a:rPr lang="en-US" dirty="0" smtClean="0"/>
              <a:t>and maintain </a:t>
            </a:r>
            <a:r>
              <a:rPr lang="en-US" dirty="0"/>
              <a:t>safety of your </a:t>
            </a:r>
            <a:r>
              <a:rPr lang="en-US" dirty="0" smtClean="0"/>
              <a:t>personnel, planned </a:t>
            </a:r>
            <a:r>
              <a:rPr lang="en-US" dirty="0"/>
              <a:t>maintenance and accurate inspections are essential.</a:t>
            </a:r>
            <a:endParaRPr lang="en-US" b="1" dirty="0"/>
          </a:p>
          <a:p>
            <a:pPr algn="just"/>
            <a:endParaRPr lang="en-US" b="1" dirty="0"/>
          </a:p>
          <a:p>
            <a:r>
              <a:rPr lang="en-US" dirty="0" smtClean="0"/>
              <a:t>RIW </a:t>
            </a:r>
            <a:r>
              <a:rPr lang="en-US" dirty="0"/>
              <a:t>deals with the most common equipment </a:t>
            </a:r>
            <a:r>
              <a:rPr lang="en-US" dirty="0" smtClean="0"/>
              <a:t>deficiencies and </a:t>
            </a:r>
            <a:r>
              <a:rPr lang="en-US" dirty="0"/>
              <a:t>recurring problems. </a:t>
            </a:r>
            <a:r>
              <a:rPr lang="en-US" dirty="0" smtClean="0"/>
              <a:t>It describes </a:t>
            </a:r>
            <a:r>
              <a:rPr lang="en-US" dirty="0"/>
              <a:t>&amp; explains the working principles of </a:t>
            </a:r>
            <a:r>
              <a:rPr lang="en-US" dirty="0" smtClean="0"/>
              <a:t>major drilling </a:t>
            </a:r>
            <a:r>
              <a:rPr lang="en-US" dirty="0"/>
              <a:t>equipment using detailed examples</a:t>
            </a:r>
            <a:endParaRPr lang="en-US" b="1" dirty="0" smtClean="0"/>
          </a:p>
          <a:p>
            <a:pPr algn="just"/>
            <a:endParaRPr lang="en-US" b="1" dirty="0"/>
          </a:p>
          <a:p>
            <a:pPr algn="just"/>
            <a:endParaRPr lang="en-US" b="1" dirty="0" smtClean="0"/>
          </a:p>
          <a:p>
            <a:r>
              <a:rPr lang="en-US" b="1" u="sng" dirty="0"/>
              <a:t>Additionally we provide the candidates with the following:</a:t>
            </a:r>
          </a:p>
          <a:p>
            <a:r>
              <a:rPr lang="en-US" dirty="0"/>
              <a:t>• A checklist format for major equipment to assist with </a:t>
            </a:r>
            <a:r>
              <a:rPr lang="en-US" dirty="0" smtClean="0"/>
              <a:t>correct maintenance </a:t>
            </a:r>
            <a:r>
              <a:rPr lang="en-US" dirty="0"/>
              <a:t>and inspections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 </a:t>
            </a:r>
            <a:r>
              <a:rPr lang="en-US" dirty="0"/>
              <a:t>Multiple examples of good and bad practices, including photos.</a:t>
            </a:r>
          </a:p>
          <a:p>
            <a:r>
              <a:rPr lang="en-US" dirty="0"/>
              <a:t>• A presentation of improvements and new designs of </a:t>
            </a:r>
            <a:r>
              <a:rPr lang="en-US" dirty="0" smtClean="0"/>
              <a:t>drilling equipment</a:t>
            </a:r>
            <a:r>
              <a:rPr lang="en-US" dirty="0"/>
              <a:t>.</a:t>
            </a:r>
          </a:p>
          <a:p>
            <a:r>
              <a:rPr lang="en-US" dirty="0"/>
              <a:t>• </a:t>
            </a:r>
            <a:r>
              <a:rPr lang="en-US" dirty="0" smtClean="0"/>
              <a:t>Full API Data Required in petroleum industry</a:t>
            </a:r>
            <a:endParaRPr lang="ar-EG" dirty="0"/>
          </a:p>
          <a:p>
            <a:r>
              <a:rPr lang="en-US" dirty="0" smtClean="0"/>
              <a:t>• </a:t>
            </a:r>
            <a:r>
              <a:rPr lang="en-US" dirty="0"/>
              <a:t>Further explanation of the workshop manual.</a:t>
            </a:r>
            <a:endParaRPr lang="ar-EG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152400" y="6400800"/>
            <a:ext cx="2820987" cy="152400"/>
          </a:xfrm>
        </p:spPr>
        <p:txBody>
          <a:bodyPr/>
          <a:lstStyle/>
          <a:p>
            <a:r>
              <a:rPr lang="en-US" sz="1600" dirty="0" smtClean="0"/>
              <a:t>STC_agenda_DIT_A.S_Rev020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5826965"/>
            <a:ext cx="2220532" cy="985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6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04800"/>
            <a:ext cx="8001000" cy="36933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/>
              <a:t>Who Should Attend </a:t>
            </a:r>
            <a:r>
              <a:rPr lang="en-US" b="1" dirty="0" smtClean="0"/>
              <a:t>:</a:t>
            </a:r>
          </a:p>
          <a:p>
            <a:endParaRPr lang="en-US" b="1" dirty="0"/>
          </a:p>
          <a:p>
            <a:r>
              <a:rPr lang="en-US" dirty="0"/>
              <a:t>This course is specifically designed for, but not limited to employees in the oil </a:t>
            </a:r>
            <a:r>
              <a:rPr lang="en-US" dirty="0" smtClean="0"/>
              <a:t>and gas </a:t>
            </a:r>
            <a:r>
              <a:rPr lang="en-US" dirty="0"/>
              <a:t>industry who holds the </a:t>
            </a:r>
            <a:r>
              <a:rPr lang="en-US" dirty="0" smtClean="0"/>
              <a:t>following roles</a:t>
            </a:r>
            <a:r>
              <a:rPr lang="en-US" dirty="0"/>
              <a:t>:</a:t>
            </a:r>
          </a:p>
          <a:p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Drilling </a:t>
            </a:r>
            <a:r>
              <a:rPr lang="en-US" dirty="0"/>
              <a:t>Engineers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Drilling Managers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HSE Consultants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Rig Managers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Maintenance Supervisors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Drillers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Toolpushers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Mechanics and Electricians</a:t>
            </a:r>
            <a:endParaRPr lang="ar-EG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76200" y="6400800"/>
            <a:ext cx="2820987" cy="152400"/>
          </a:xfrm>
        </p:spPr>
        <p:txBody>
          <a:bodyPr/>
          <a:lstStyle/>
          <a:p>
            <a:r>
              <a:rPr lang="en-US" sz="1600" dirty="0" smtClean="0"/>
              <a:t>STC_agenda_DIT_A.S_Rev020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943600"/>
            <a:ext cx="1828800" cy="86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0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osit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803</TotalTime>
  <Words>282</Words>
  <Application>Microsoft Office PowerPoint</Application>
  <PresentationFormat>On-screen Show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Composite</vt:lpstr>
      <vt:lpstr>    Rig Inspection  and Maintenance Workshop (RIW)                      Drilling  &amp;Workover  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Rig Inspection Workshop Drilling &amp;  By: Raouf Rasmy Senior Drilling &amp; WO Supervisor (Eshpetco Jv. Lukoil) Senior Inspector “Consultant”</dc:title>
  <dc:creator>Raouf</dc:creator>
  <cp:lastModifiedBy>hp</cp:lastModifiedBy>
  <cp:revision>151</cp:revision>
  <cp:lastPrinted>2021-02-21T11:16:56Z</cp:lastPrinted>
  <dcterms:created xsi:type="dcterms:W3CDTF">2006-08-16T00:00:00Z</dcterms:created>
  <dcterms:modified xsi:type="dcterms:W3CDTF">2021-02-21T11:17:04Z</dcterms:modified>
</cp:coreProperties>
</file>